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95" r:id="rId3"/>
    <p:sldId id="292" r:id="rId4"/>
    <p:sldId id="265" r:id="rId5"/>
    <p:sldId id="293" r:id="rId6"/>
    <p:sldId id="273" r:id="rId7"/>
    <p:sldId id="296" r:id="rId8"/>
    <p:sldId id="291" r:id="rId9"/>
    <p:sldId id="272" r:id="rId10"/>
    <p:sldId id="277" r:id="rId11"/>
    <p:sldId id="285" r:id="rId12"/>
    <p:sldId id="286" r:id="rId13"/>
    <p:sldId id="290" r:id="rId14"/>
    <p:sldId id="287" r:id="rId15"/>
    <p:sldId id="288" r:id="rId16"/>
    <p:sldId id="289" r:id="rId17"/>
    <p:sldId id="275" r:id="rId18"/>
    <p:sldId id="280" r:id="rId19"/>
    <p:sldId id="282" r:id="rId20"/>
    <p:sldId id="281" r:id="rId21"/>
    <p:sldId id="28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63"/>
    <p:restoredTop sz="94613"/>
  </p:normalViewPr>
  <p:slideViewPr>
    <p:cSldViewPr snapToGrid="0" snapToObjects="1">
      <p:cViewPr>
        <p:scale>
          <a:sx n="106" d="100"/>
          <a:sy n="106" d="100"/>
        </p:scale>
        <p:origin x="14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JPG>
</file>

<file path=ppt/media/image12.jpg>
</file>

<file path=ppt/media/image13.jpg>
</file>

<file path=ppt/media/image14.jpg>
</file>

<file path=ppt/media/image2.jpg>
</file>

<file path=ppt/media/image21.png>
</file>

<file path=ppt/media/image22.png>
</file>

<file path=ppt/media/image23.jpg>
</file>

<file path=ppt/media/image3.jpg>
</file>

<file path=ppt/media/image4.tiff>
</file>

<file path=ppt/media/image5.png>
</file>

<file path=ppt/media/image6.tiff>
</file>

<file path=ppt/media/image7.tif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9BEB7-9CFD-9D45-893E-4B3302C3929E}" type="datetimeFigureOut">
              <a:rPr lang="en-US" smtClean="0"/>
              <a:t>2/1/17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B88A81-8D80-8441-84E4-818F6480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39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47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7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443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81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919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22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433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94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10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5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AAE9FC-5081-D745-9A07-7A6771053A82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BF0F2-9FEA-E24B-89B4-02225C805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73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tiff"/><Relationship Id="rId3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image" Target="../media/image14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9859" y="423677"/>
            <a:ext cx="9144000" cy="2387600"/>
          </a:xfrm>
        </p:spPr>
        <p:txBody>
          <a:bodyPr>
            <a:noAutofit/>
          </a:bodyPr>
          <a:lstStyle/>
          <a:p>
            <a:r>
              <a:rPr lang="en-US" sz="4800" dirty="0" smtClean="0"/>
              <a:t>Bee </a:t>
            </a:r>
            <a:r>
              <a:rPr lang="en-US" sz="4800" dirty="0"/>
              <a:t>local: A comparison of productivity and pathogen load in </a:t>
            </a:r>
            <a:r>
              <a:rPr lang="en-US" sz="4800" dirty="0" smtClean="0"/>
              <a:t>local </a:t>
            </a:r>
            <a:r>
              <a:rPr lang="en-US" sz="4800" dirty="0"/>
              <a:t>vs. California </a:t>
            </a:r>
            <a:r>
              <a:rPr lang="en-US" sz="4800" dirty="0" smtClean="0"/>
              <a:t>re-queened </a:t>
            </a:r>
            <a:r>
              <a:rPr lang="en-US" sz="4800" dirty="0"/>
              <a:t>colonies</a:t>
            </a:r>
            <a:r>
              <a:rPr lang="en-US" sz="4800" dirty="0" smtClean="0"/>
              <a:t>.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25158" y="2811277"/>
            <a:ext cx="10413402" cy="1105068"/>
          </a:xfrm>
        </p:spPr>
        <p:txBody>
          <a:bodyPr>
            <a:normAutofit/>
          </a:bodyPr>
          <a:lstStyle/>
          <a:p>
            <a:r>
              <a:rPr lang="en-US" sz="2000" smtClean="0"/>
              <a:t>---</a:t>
            </a:r>
            <a:endParaRPr lang="en-US" sz="2000" dirty="0"/>
          </a:p>
          <a:p>
            <a:r>
              <a:rPr lang="en-US" sz="2000" dirty="0" smtClean="0"/>
              <a:t>Andre Burnham, Fiona McLaughlin, P</a:t>
            </a:r>
            <a:r>
              <a:rPr lang="en-US" sz="2000" dirty="0"/>
              <a:t>. Alexander Burnham &amp; </a:t>
            </a:r>
            <a:r>
              <a:rPr lang="en-US" sz="2000" dirty="0" smtClean="0"/>
              <a:t>Herman Lehman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718" y="4042611"/>
            <a:ext cx="5684777" cy="22333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45"/>
          <a:stretch/>
        </p:blipFill>
        <p:spPr>
          <a:xfrm>
            <a:off x="568247" y="3657600"/>
            <a:ext cx="4985471" cy="296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57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0179" y="-12923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/>
              <a:t>Our Hypotheses:</a:t>
            </a:r>
            <a:endParaRPr lang="en-US" sz="7200" dirty="0"/>
          </a:p>
        </p:txBody>
      </p:sp>
      <p:sp>
        <p:nvSpPr>
          <p:cNvPr id="2" name="TextBox 1"/>
          <p:cNvSpPr txBox="1"/>
          <p:nvPr/>
        </p:nvSpPr>
        <p:spPr>
          <a:xfrm>
            <a:off x="493295" y="1412895"/>
            <a:ext cx="11189368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charset="0"/>
              <a:buChar char="•"/>
            </a:pPr>
            <a:r>
              <a:rPr lang="en-US" sz="4400" dirty="0" smtClean="0"/>
              <a:t>Local queens (colonies) will have better growth through the season</a:t>
            </a:r>
          </a:p>
          <a:p>
            <a:pPr marL="1200150" lvl="2" indent="-285750">
              <a:buFont typeface="Arial" charset="0"/>
              <a:buChar char="•"/>
            </a:pPr>
            <a:endParaRPr lang="en-US" sz="4400" dirty="0"/>
          </a:p>
          <a:p>
            <a:pPr marL="1200150" lvl="2" indent="-285750">
              <a:buFont typeface="Arial" charset="0"/>
              <a:buChar char="•"/>
            </a:pPr>
            <a:r>
              <a:rPr lang="en-US" sz="4400" dirty="0" smtClean="0"/>
              <a:t>Local queens will be better foragers</a:t>
            </a:r>
          </a:p>
          <a:p>
            <a:pPr marL="1200150" lvl="2" indent="-285750">
              <a:buFont typeface="Arial" charset="0"/>
              <a:buChar char="•"/>
            </a:pPr>
            <a:endParaRPr lang="en-US" sz="4400" dirty="0"/>
          </a:p>
          <a:p>
            <a:pPr marL="1200150" lvl="2" indent="-285750">
              <a:buFont typeface="Arial" charset="0"/>
              <a:buChar char="•"/>
            </a:pPr>
            <a:r>
              <a:rPr lang="en-US" sz="4400" dirty="0" smtClean="0"/>
              <a:t>Local queens (colonies) will have lower pathogen loads</a:t>
            </a:r>
          </a:p>
          <a:p>
            <a:pPr marL="1200150" lvl="2" indent="-285750">
              <a:buFont typeface="Arial" charset="0"/>
              <a:buChar char="•"/>
            </a:pPr>
            <a:endParaRPr lang="en-US" sz="4400" dirty="0"/>
          </a:p>
          <a:p>
            <a:pPr marL="1200150" lvl="2" indent="-285750">
              <a:buFont typeface="Arial" charset="0"/>
              <a:buChar char="•"/>
            </a:pPr>
            <a:endParaRPr lang="en-US" sz="4400" dirty="0" smtClean="0"/>
          </a:p>
          <a:p>
            <a:pPr marL="1200150" lvl="2" indent="-285750">
              <a:buFont typeface="Arial" charset="0"/>
              <a:buChar char="•"/>
            </a:pPr>
            <a:endParaRPr lang="en-US" sz="4400" dirty="0" smtClean="0"/>
          </a:p>
          <a:p>
            <a:pPr marL="1200150" lvl="2" indent="-285750">
              <a:buFont typeface="Arial" charset="0"/>
              <a:buChar char="•"/>
            </a:pPr>
            <a:endParaRPr lang="en-US" sz="4400" dirty="0"/>
          </a:p>
          <a:p>
            <a:pPr marL="1200150" lvl="2" indent="-285750">
              <a:buFont typeface="Arial" charset="0"/>
              <a:buChar char="•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1078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36" y="470276"/>
            <a:ext cx="11095347" cy="621928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0179" y="-1925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Colony Mass (growth)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0318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37" y="433137"/>
            <a:ext cx="11462108" cy="6424863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0179" y="-1925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Frames of Brood (growth)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6148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0179" y="-1925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Pollen Collection (foraging)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05" y="761362"/>
            <a:ext cx="10876547" cy="609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29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37" y="598755"/>
            <a:ext cx="11166642" cy="625924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0179" y="-1925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dirty="0" err="1" smtClean="0"/>
              <a:t>Varroa</a:t>
            </a:r>
            <a:r>
              <a:rPr lang="en-US" sz="4800" dirty="0" smtClean="0"/>
              <a:t> Load (pathogens)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09576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19" y="689629"/>
            <a:ext cx="11004519" cy="616837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0179" y="-1925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dirty="0" err="1" smtClean="0"/>
              <a:t>Nosema</a:t>
            </a:r>
            <a:r>
              <a:rPr lang="en-US" sz="4800" dirty="0" smtClean="0"/>
              <a:t> Load (pathogens)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22419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0179" y="-1925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Viral Load (pathogens)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40" y="882139"/>
            <a:ext cx="10661078" cy="597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2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8733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/>
              <a:t>In summary:</a:t>
            </a:r>
            <a:endParaRPr lang="en-US" sz="7200" dirty="0"/>
          </a:p>
        </p:txBody>
      </p:sp>
      <p:sp>
        <p:nvSpPr>
          <p:cNvPr id="2" name="TextBox 1"/>
          <p:cNvSpPr txBox="1"/>
          <p:nvPr/>
        </p:nvSpPr>
        <p:spPr>
          <a:xfrm>
            <a:off x="541420" y="1809937"/>
            <a:ext cx="1093670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4000" dirty="0" smtClean="0"/>
              <a:t>Overall, colonies re-queened with locally raised queens had higher growth</a:t>
            </a:r>
          </a:p>
          <a:p>
            <a:pPr marL="285750" indent="-285750">
              <a:buFont typeface="Arial" charset="0"/>
              <a:buChar char="•"/>
            </a:pPr>
            <a:endParaRPr lang="en-US" sz="4000" dirty="0"/>
          </a:p>
          <a:p>
            <a:pPr marL="285750" indent="-285750">
              <a:buFont typeface="Arial" charset="0"/>
              <a:buChar char="•"/>
            </a:pPr>
            <a:r>
              <a:rPr lang="en-US" sz="4000" dirty="0" smtClean="0"/>
              <a:t>Some pathogens seemed to have less of an affect on local queens and others had similar affects across both groups</a:t>
            </a:r>
          </a:p>
        </p:txBody>
      </p:sp>
    </p:spTree>
    <p:extLst>
      <p:ext uri="{BB962C8B-B14F-4D97-AF65-F5344CB8AC3E}">
        <p14:creationId xmlns:p14="http://schemas.microsoft.com/office/powerpoint/2010/main" val="20754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8733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/>
              <a:t>Implications:</a:t>
            </a:r>
            <a:endParaRPr lang="en-US" sz="7200" dirty="0"/>
          </a:p>
        </p:txBody>
      </p:sp>
      <p:sp>
        <p:nvSpPr>
          <p:cNvPr id="2" name="TextBox 1"/>
          <p:cNvSpPr txBox="1"/>
          <p:nvPr/>
        </p:nvSpPr>
        <p:spPr>
          <a:xfrm>
            <a:off x="627647" y="1412895"/>
            <a:ext cx="1093670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4000" dirty="0" smtClean="0"/>
              <a:t>Locally raised queens seem to be an overall better fit with the northern environment.</a:t>
            </a:r>
          </a:p>
          <a:p>
            <a:pPr marL="285750" indent="-285750">
              <a:buFont typeface="Arial" charset="0"/>
              <a:buChar char="•"/>
            </a:pPr>
            <a:endParaRPr lang="en-US" sz="4000" dirty="0"/>
          </a:p>
          <a:p>
            <a:pPr marL="285750" indent="-285750">
              <a:buFont typeface="Arial" charset="0"/>
              <a:buChar char="•"/>
            </a:pPr>
            <a:r>
              <a:rPr lang="en-US" sz="4000" dirty="0" smtClean="0"/>
              <a:t>This could be evidence for the importance of care in breeding stocks (mass produced vs. handmade)</a:t>
            </a:r>
            <a:endParaRPr lang="en-US" sz="3600" dirty="0" smtClean="0"/>
          </a:p>
          <a:p>
            <a:pPr marL="1200150" lvl="2" indent="-285750">
              <a:buFont typeface="Arial" charset="0"/>
              <a:buChar char="•"/>
            </a:pPr>
            <a:endParaRPr lang="en-US" sz="4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4000" u="sng" dirty="0" err="1" smtClean="0"/>
              <a:t>And/Or</a:t>
            </a:r>
            <a:r>
              <a:rPr lang="en-US" sz="4000" dirty="0" smtClean="0"/>
              <a:t> This could be evidence for local (genetic) adaptation (imported vs. local).</a:t>
            </a:r>
            <a:endParaRPr lang="en-US" sz="4000" dirty="0"/>
          </a:p>
          <a:p>
            <a:pPr marL="285750" indent="-285750">
              <a:buFont typeface="Arial" charset="0"/>
              <a:buChar char="•"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6224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8733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/>
              <a:t>Acknowledgments</a:t>
            </a:r>
            <a:endParaRPr lang="en-US" sz="7200" dirty="0"/>
          </a:p>
        </p:txBody>
      </p:sp>
      <p:sp>
        <p:nvSpPr>
          <p:cNvPr id="2" name="TextBox 1"/>
          <p:cNvSpPr txBox="1"/>
          <p:nvPr/>
        </p:nvSpPr>
        <p:spPr>
          <a:xfrm>
            <a:off x="838200" y="1913492"/>
            <a:ext cx="487756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+mj-lt"/>
              </a:rPr>
              <a:t>Authors:</a:t>
            </a:r>
            <a:endParaRPr lang="en-US" sz="3200" b="1" dirty="0" smtClean="0">
              <a:latin typeface="+mj-l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Andre Burnham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Fiona McLaughlin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Herman Lehman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/>
          </a:p>
          <a:p>
            <a:r>
              <a:rPr lang="en-US" sz="3600" dirty="0" smtClean="0">
                <a:latin typeface="+mj-lt"/>
              </a:rPr>
              <a:t>Thank you to</a:t>
            </a:r>
            <a:r>
              <a:rPr lang="is-IS" sz="3600" dirty="0" smtClean="0">
                <a:latin typeface="+mj-lt"/>
              </a:rPr>
              <a:t>…</a:t>
            </a: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>
                <a:ea typeface="Times New Roman" charset="0"/>
                <a:cs typeface="Times New Roman" charset="0"/>
              </a:rPr>
              <a:t>The </a:t>
            </a:r>
            <a:r>
              <a:rPr lang="en-US" sz="2400" dirty="0" err="1">
                <a:ea typeface="Times New Roman" charset="0"/>
                <a:cs typeface="Times New Roman" charset="0"/>
              </a:rPr>
              <a:t>Casstevens</a:t>
            </a:r>
            <a:r>
              <a:rPr lang="en-US" sz="2400" dirty="0">
                <a:ea typeface="Times New Roman" charset="0"/>
                <a:cs typeface="Times New Roman" charset="0"/>
              </a:rPr>
              <a:t> </a:t>
            </a:r>
            <a:r>
              <a:rPr lang="en-US" sz="2400" dirty="0" smtClean="0">
                <a:ea typeface="Times New Roman" charset="0"/>
                <a:cs typeface="Times New Roman" charset="0"/>
              </a:rPr>
              <a:t>Family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>
                <a:ea typeface="Times New Roman" charset="0"/>
                <a:cs typeface="Times New Roman" charset="0"/>
              </a:rPr>
              <a:t>Nancy Thompson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Samantha Alger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3580" y="4702009"/>
            <a:ext cx="4312568" cy="16942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908" y="2421802"/>
            <a:ext cx="2348613" cy="228020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339"/>
          <a:stretch/>
        </p:blipFill>
        <p:spPr>
          <a:xfrm>
            <a:off x="6793580" y="3410848"/>
            <a:ext cx="4629282" cy="116027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189" y="1105321"/>
            <a:ext cx="3550732" cy="2371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01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810" y="1231900"/>
            <a:ext cx="9398000" cy="52959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4295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/>
              <a:t>The Team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0234600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92087" cy="7724274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2362200" y="280646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800" dirty="0" smtClean="0">
                <a:solidFill>
                  <a:schemeClr val="bg1"/>
                </a:solidFill>
              </a:rPr>
              <a:t>Thank You!</a:t>
            </a:r>
            <a:endParaRPr lang="en-US" sz="8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68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92087" cy="7724274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2362200" y="280646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800" smtClean="0">
                <a:solidFill>
                  <a:schemeClr val="bg1"/>
                </a:solidFill>
              </a:rPr>
              <a:t>Questions?</a:t>
            </a:r>
            <a:endParaRPr lang="en-US" sz="8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59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8733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/>
              <a:t>The question:</a:t>
            </a:r>
            <a:endParaRPr lang="en-US" sz="7200" dirty="0"/>
          </a:p>
        </p:txBody>
      </p:sp>
      <p:sp>
        <p:nvSpPr>
          <p:cNvPr id="2" name="TextBox 1"/>
          <p:cNvSpPr txBox="1"/>
          <p:nvPr/>
        </p:nvSpPr>
        <p:spPr>
          <a:xfrm>
            <a:off x="481263" y="1412895"/>
            <a:ext cx="1130968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 smtClean="0">
                <a:latin typeface="+mj-lt"/>
              </a:rPr>
              <a:t>“Do locally-bred queens produce healthier, more productive colonies that are better adapted to their environment than imported queens?”</a:t>
            </a:r>
            <a:endParaRPr lang="en-US" sz="60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9902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73869" y="25777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The basic premise behind this study</a:t>
            </a:r>
            <a:endParaRPr lang="en-US" sz="5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44" y="2919664"/>
            <a:ext cx="4928598" cy="32725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842" y="2862179"/>
            <a:ext cx="4995110" cy="33300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1" y="2215848"/>
            <a:ext cx="3585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+mj-lt"/>
              </a:rPr>
              <a:t>Mass Produced:</a:t>
            </a:r>
            <a:endParaRPr lang="en-US" sz="3600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04057" y="2215847"/>
            <a:ext cx="3585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+mj-lt"/>
              </a:rPr>
              <a:t>   Hand-made:</a:t>
            </a:r>
            <a:endParaRPr lang="en-US" sz="3600" b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58591" y="4094293"/>
            <a:ext cx="1467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+mj-lt"/>
              </a:rPr>
              <a:t>VS.</a:t>
            </a:r>
            <a:endParaRPr lang="en-US" sz="5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9867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71601" y="2215848"/>
            <a:ext cx="3585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+mj-lt"/>
              </a:rPr>
              <a:t>     Imported:</a:t>
            </a:r>
            <a:endParaRPr lang="en-US" sz="3600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04057" y="2215847"/>
            <a:ext cx="3585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+mj-lt"/>
              </a:rPr>
              <a:t>           Local:</a:t>
            </a:r>
            <a:endParaRPr lang="en-US" sz="3600" b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6717" y="4106324"/>
            <a:ext cx="1467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+mj-lt"/>
              </a:rPr>
              <a:t>VS.</a:t>
            </a:r>
            <a:endParaRPr lang="en-US" sz="5400" b="1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645" y="2862178"/>
            <a:ext cx="4828674" cy="36215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600" y="2862178"/>
            <a:ext cx="4850063" cy="3637547"/>
          </a:xfrm>
          <a:prstGeom prst="rect">
            <a:avLst/>
          </a:prstGeom>
        </p:spPr>
      </p:pic>
      <p:sp>
        <p:nvSpPr>
          <p:cNvPr id="11" name="Title 3"/>
          <p:cNvSpPr>
            <a:spLocks noGrp="1"/>
          </p:cNvSpPr>
          <p:nvPr>
            <p:ph type="title"/>
          </p:nvPr>
        </p:nvSpPr>
        <p:spPr>
          <a:xfrm>
            <a:off x="773869" y="25777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The basic premise behind this study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64500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8638" y="27749"/>
            <a:ext cx="11187112" cy="1325563"/>
          </a:xfrm>
        </p:spPr>
        <p:txBody>
          <a:bodyPr>
            <a:noAutofit/>
          </a:bodyPr>
          <a:lstStyle/>
          <a:p>
            <a:pPr algn="ctr"/>
            <a:r>
              <a:rPr lang="en-US" sz="6600" dirty="0" smtClean="0"/>
              <a:t>Experimental Design</a:t>
            </a:r>
            <a:endParaRPr lang="en-US" sz="6600" dirty="0"/>
          </a:p>
        </p:txBody>
      </p:sp>
      <p:sp>
        <p:nvSpPr>
          <p:cNvPr id="2" name="TextBox 1"/>
          <p:cNvSpPr txBox="1"/>
          <p:nvPr/>
        </p:nvSpPr>
        <p:spPr>
          <a:xfrm>
            <a:off x="528638" y="1834575"/>
            <a:ext cx="1145609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defTabSz="1783855" hangingPunct="0">
              <a:buFont typeface="Arial" charset="0"/>
              <a:buChar char="•"/>
            </a:pPr>
            <a:r>
              <a:rPr lang="en-US" sz="3600" dirty="0">
                <a:ea typeface="Times New Roman" charset="0"/>
                <a:cs typeface="Times New Roman" charset="0"/>
              </a:rPr>
              <a:t>20 colonies </a:t>
            </a:r>
            <a:r>
              <a:rPr lang="en-US" sz="3600" dirty="0" smtClean="0">
                <a:ea typeface="Times New Roman" charset="0"/>
                <a:cs typeface="Times New Roman" charset="0"/>
              </a:rPr>
              <a:t>re-queened </a:t>
            </a:r>
            <a:r>
              <a:rPr lang="en-US" sz="3600" dirty="0">
                <a:ea typeface="Times New Roman" charset="0"/>
                <a:cs typeface="Times New Roman" charset="0"/>
              </a:rPr>
              <a:t>with Californian-bred </a:t>
            </a:r>
            <a:r>
              <a:rPr lang="en-US" sz="3600" dirty="0" smtClean="0">
                <a:ea typeface="Times New Roman" charset="0"/>
                <a:cs typeface="Times New Roman" charset="0"/>
              </a:rPr>
              <a:t>queens</a:t>
            </a:r>
          </a:p>
          <a:p>
            <a:pPr marL="571500" indent="-571500" defTabSz="1783855" hangingPunct="0">
              <a:buFont typeface="Arial" charset="0"/>
              <a:buChar char="•"/>
            </a:pPr>
            <a:endParaRPr lang="en-US" sz="3600" dirty="0">
              <a:ea typeface="Times New Roman" charset="0"/>
              <a:cs typeface="Times New Roman" charset="0"/>
            </a:endParaRPr>
          </a:p>
          <a:p>
            <a:pPr marL="571500" indent="-571500" defTabSz="1783855" hangingPunct="0">
              <a:buFont typeface="Arial" charset="0"/>
              <a:buChar char="•"/>
            </a:pPr>
            <a:r>
              <a:rPr lang="en-US" sz="3600" dirty="0">
                <a:ea typeface="Times New Roman" charset="0"/>
                <a:cs typeface="Times New Roman" charset="0"/>
              </a:rPr>
              <a:t>20 colonies </a:t>
            </a:r>
            <a:r>
              <a:rPr lang="en-US" sz="3600" dirty="0" smtClean="0">
                <a:ea typeface="Times New Roman" charset="0"/>
                <a:cs typeface="Times New Roman" charset="0"/>
              </a:rPr>
              <a:t>re-queened </a:t>
            </a:r>
            <a:r>
              <a:rPr lang="en-US" sz="3600" dirty="0">
                <a:ea typeface="Times New Roman" charset="0"/>
                <a:cs typeface="Times New Roman" charset="0"/>
              </a:rPr>
              <a:t>local-bred (Vermont) </a:t>
            </a:r>
            <a:r>
              <a:rPr lang="en-US" sz="3600" dirty="0" smtClean="0">
                <a:ea typeface="Times New Roman" charset="0"/>
                <a:cs typeface="Times New Roman" charset="0"/>
              </a:rPr>
              <a:t>queens</a:t>
            </a:r>
          </a:p>
          <a:p>
            <a:pPr marL="571500" indent="-571500" defTabSz="1783855" hangingPunct="0">
              <a:buFont typeface="Arial" charset="0"/>
              <a:buChar char="•"/>
            </a:pPr>
            <a:endParaRPr lang="en-US" sz="3600" dirty="0">
              <a:ea typeface="Times New Roman" charset="0"/>
              <a:cs typeface="Times New Roman" charset="0"/>
            </a:endParaRPr>
          </a:p>
          <a:p>
            <a:pPr marL="571500" indent="-571500" defTabSz="1783855" hangingPunct="0">
              <a:buFont typeface="Arial" charset="0"/>
              <a:buChar char="•"/>
            </a:pPr>
            <a:r>
              <a:rPr lang="en-US" sz="3600" dirty="0" smtClean="0">
                <a:solidFill>
                  <a:srgbClr val="000000"/>
                </a:solidFill>
                <a:ea typeface="Times New Roman" charset="0"/>
                <a:cs typeface="Times New Roman" charset="0"/>
                <a:sym typeface="Helvetica Neue"/>
              </a:rPr>
              <a:t>Sampled for pathogens and productivity measures </a:t>
            </a:r>
          </a:p>
          <a:p>
            <a:pPr marL="571500" indent="-571500" defTabSz="1783855" hangingPunct="0">
              <a:buFont typeface="Arial" charset="0"/>
              <a:buChar char="•"/>
            </a:pPr>
            <a:endParaRPr lang="en-US" sz="3600" dirty="0" smtClean="0">
              <a:solidFill>
                <a:srgbClr val="000000"/>
              </a:solidFill>
              <a:ea typeface="Times New Roman" charset="0"/>
              <a:cs typeface="Times New Roman" charset="0"/>
              <a:sym typeface="Helvetica Neue"/>
            </a:endParaRPr>
          </a:p>
          <a:p>
            <a:pPr marL="571500" indent="-571500" defTabSz="1783855" hangingPunct="0">
              <a:buFont typeface="Arial" charset="0"/>
              <a:buChar char="•"/>
            </a:pPr>
            <a:r>
              <a:rPr lang="en-US" sz="3600" dirty="0">
                <a:ea typeface="Times New Roman" charset="0"/>
                <a:cs typeface="Times New Roman" charset="0"/>
              </a:rPr>
              <a:t>Sampled at different time points for 3 months</a:t>
            </a:r>
          </a:p>
          <a:p>
            <a:pPr marL="571500" indent="-571500" defTabSz="1783855" hangingPunct="0">
              <a:buFont typeface="Arial" charset="0"/>
              <a:buChar char="•"/>
            </a:pPr>
            <a:endParaRPr lang="en-US" sz="3600" dirty="0"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69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8638" y="27749"/>
            <a:ext cx="11187112" cy="1325563"/>
          </a:xfrm>
        </p:spPr>
        <p:txBody>
          <a:bodyPr>
            <a:noAutofit/>
          </a:bodyPr>
          <a:lstStyle/>
          <a:p>
            <a:pPr algn="ctr"/>
            <a:r>
              <a:rPr lang="en-US" sz="6600" dirty="0" smtClean="0"/>
              <a:t>Pictures of the Yards</a:t>
            </a:r>
            <a:endParaRPr lang="en-US" sz="6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37674" y="1633288"/>
            <a:ext cx="6124074" cy="45930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06084" y="2119911"/>
            <a:ext cx="4693066" cy="35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69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8638" y="27749"/>
            <a:ext cx="11187112" cy="1325563"/>
          </a:xfrm>
        </p:spPr>
        <p:txBody>
          <a:bodyPr>
            <a:noAutofit/>
          </a:bodyPr>
          <a:lstStyle/>
          <a:p>
            <a:pPr algn="ctr"/>
            <a:r>
              <a:rPr lang="en-US" sz="6600" dirty="0" smtClean="0"/>
              <a:t>What did we sample for?</a:t>
            </a:r>
            <a:endParaRPr lang="en-US" sz="6600" dirty="0"/>
          </a:p>
        </p:txBody>
      </p:sp>
      <p:sp>
        <p:nvSpPr>
          <p:cNvPr id="2" name="TextBox 1"/>
          <p:cNvSpPr txBox="1"/>
          <p:nvPr/>
        </p:nvSpPr>
        <p:spPr>
          <a:xfrm>
            <a:off x="853491" y="1353312"/>
            <a:ext cx="11456098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defTabSz="1783855" hangingPunct="0">
              <a:buFont typeface="Arial" charset="0"/>
              <a:buChar char="•"/>
            </a:pPr>
            <a:r>
              <a:rPr lang="en-US" sz="4400" dirty="0" smtClean="0">
                <a:ea typeface="Times New Roman" charset="0"/>
                <a:cs typeface="Times New Roman" charset="0"/>
              </a:rPr>
              <a:t>Growth:</a:t>
            </a:r>
          </a:p>
          <a:p>
            <a:pPr marL="1943100" lvl="3" indent="-571500" defTabSz="1783855" hangingPunct="0">
              <a:buFont typeface="Arial" charset="0"/>
              <a:buChar char="•"/>
            </a:pPr>
            <a:r>
              <a:rPr lang="en-US" sz="3600" dirty="0" smtClean="0">
                <a:ea typeface="Times New Roman" charset="0"/>
                <a:cs typeface="Times New Roman" charset="0"/>
              </a:rPr>
              <a:t>Colony Mass</a:t>
            </a:r>
          </a:p>
          <a:p>
            <a:pPr marL="1943100" lvl="3" indent="-571500" defTabSz="1783855" hangingPunct="0">
              <a:buFont typeface="Arial" charset="0"/>
              <a:buChar char="•"/>
            </a:pPr>
            <a:r>
              <a:rPr lang="en-US" sz="3600" dirty="0" smtClean="0">
                <a:ea typeface="Times New Roman" charset="0"/>
                <a:cs typeface="Times New Roman" charset="0"/>
              </a:rPr>
              <a:t>Brood Production </a:t>
            </a:r>
          </a:p>
          <a:p>
            <a:pPr marL="571500" indent="-571500" defTabSz="1783855" hangingPunct="0">
              <a:buFont typeface="Arial" charset="0"/>
              <a:buChar char="•"/>
            </a:pPr>
            <a:r>
              <a:rPr lang="en-US" sz="4400" dirty="0" smtClean="0">
                <a:ea typeface="Times New Roman" charset="0"/>
                <a:cs typeface="Times New Roman" charset="0"/>
              </a:rPr>
              <a:t>Foraging:</a:t>
            </a:r>
          </a:p>
          <a:p>
            <a:pPr marL="1943100" lvl="3" indent="-571500" defTabSz="1783855" hangingPunct="0">
              <a:buFont typeface="Arial" charset="0"/>
              <a:buChar char="•"/>
            </a:pPr>
            <a:r>
              <a:rPr lang="en-US" sz="3600" dirty="0" smtClean="0">
                <a:ea typeface="Times New Roman" charset="0"/>
                <a:cs typeface="Times New Roman" charset="0"/>
              </a:rPr>
              <a:t>Pollen Production</a:t>
            </a:r>
          </a:p>
          <a:p>
            <a:pPr marL="571500" indent="-571500" defTabSz="1783855" hangingPunct="0">
              <a:buFont typeface="Arial" charset="0"/>
              <a:buChar char="•"/>
            </a:pPr>
            <a:r>
              <a:rPr lang="en-US" sz="4400" dirty="0" smtClean="0">
                <a:ea typeface="Times New Roman" charset="0"/>
                <a:cs typeface="Times New Roman" charset="0"/>
              </a:rPr>
              <a:t>Pathogens:</a:t>
            </a:r>
          </a:p>
          <a:p>
            <a:pPr marL="1943100" lvl="6" indent="-571500" defTabSz="1783855" hangingPunct="0">
              <a:buFont typeface="Arial" charset="0"/>
              <a:buChar char="•"/>
            </a:pPr>
            <a:r>
              <a:rPr lang="en-US" sz="3600" dirty="0" err="1" smtClean="0">
                <a:ea typeface="Times New Roman" charset="0"/>
                <a:cs typeface="Times New Roman" charset="0"/>
              </a:rPr>
              <a:t>Varroa</a:t>
            </a:r>
            <a:r>
              <a:rPr lang="en-US" sz="3600" dirty="0" smtClean="0">
                <a:ea typeface="Times New Roman" charset="0"/>
                <a:cs typeface="Times New Roman" charset="0"/>
              </a:rPr>
              <a:t> </a:t>
            </a:r>
          </a:p>
          <a:p>
            <a:pPr marL="1943100" lvl="6" indent="-571500" defTabSz="1783855" hangingPunct="0">
              <a:buFont typeface="Arial" charset="0"/>
              <a:buChar char="•"/>
            </a:pPr>
            <a:r>
              <a:rPr lang="en-US" sz="3600" i="1" dirty="0" err="1" smtClean="0">
                <a:ea typeface="Times New Roman" charset="0"/>
                <a:cs typeface="Times New Roman" charset="0"/>
              </a:rPr>
              <a:t>Nosema</a:t>
            </a:r>
            <a:r>
              <a:rPr lang="en-US" sz="3600" i="1" dirty="0" smtClean="0">
                <a:ea typeface="Times New Roman" charset="0"/>
                <a:cs typeface="Times New Roman" charset="0"/>
              </a:rPr>
              <a:t> spp.</a:t>
            </a:r>
          </a:p>
          <a:p>
            <a:pPr marL="1943100" lvl="6" indent="-571500" defTabSz="1783855" hangingPunct="0">
              <a:buFont typeface="Arial" charset="0"/>
              <a:buChar char="•"/>
            </a:pPr>
            <a:r>
              <a:rPr lang="en-US" sz="3600" dirty="0" smtClean="0">
                <a:ea typeface="Times New Roman" charset="0"/>
                <a:cs typeface="Times New Roman" charset="0"/>
              </a:rPr>
              <a:t>RNA Viruses</a:t>
            </a:r>
            <a:endParaRPr lang="en-US" sz="3600" dirty="0">
              <a:ea typeface="Times New Roman" charset="0"/>
              <a:cs typeface="Times New Roman" charset="0"/>
            </a:endParaRPr>
          </a:p>
          <a:p>
            <a:pPr marL="571500" indent="-571500" defTabSz="1783855" hangingPunct="0">
              <a:buFont typeface="Arial" charset="0"/>
              <a:buChar char="•"/>
            </a:pPr>
            <a:endParaRPr lang="en-US" sz="4400" dirty="0" smtClean="0">
              <a:ea typeface="Times New Roman" charset="0"/>
              <a:cs typeface="Times New Roman" charset="0"/>
            </a:endParaRPr>
          </a:p>
          <a:p>
            <a:pPr marL="571500" indent="-571500" defTabSz="1783855" hangingPunct="0">
              <a:buFont typeface="Arial" charset="0"/>
              <a:buChar char="•"/>
            </a:pPr>
            <a:endParaRPr lang="en-US" sz="3600" dirty="0" smtClean="0">
              <a:ea typeface="Times New Roman" charset="0"/>
              <a:cs typeface="Times New Roman" charset="0"/>
            </a:endParaRPr>
          </a:p>
          <a:p>
            <a:pPr marL="571500" indent="-571500" defTabSz="1783855" hangingPunct="0">
              <a:buFont typeface="Arial" charset="0"/>
              <a:buChar char="•"/>
            </a:pPr>
            <a:endParaRPr lang="en-US" sz="3600" dirty="0">
              <a:ea typeface="Times New Roman" charset="0"/>
              <a:cs typeface="Times New Roman" charset="0"/>
            </a:endParaRPr>
          </a:p>
          <a:p>
            <a:pPr marL="571500" indent="-571500" defTabSz="1783855" hangingPunct="0">
              <a:buFont typeface="Arial" charset="0"/>
              <a:buChar char="•"/>
            </a:pPr>
            <a:endParaRPr lang="en-US" sz="3600" dirty="0"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140" y="1170987"/>
            <a:ext cx="4817610" cy="27171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96192" y="3986223"/>
            <a:ext cx="3621506" cy="2716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16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8733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/>
              <a:t>Honey Bee Pathogens:</a:t>
            </a:r>
            <a:endParaRPr lang="en-US" sz="7200" dirty="0"/>
          </a:p>
        </p:txBody>
      </p:sp>
      <p:sp>
        <p:nvSpPr>
          <p:cNvPr id="2" name="TextBox 1"/>
          <p:cNvSpPr txBox="1"/>
          <p:nvPr/>
        </p:nvSpPr>
        <p:spPr>
          <a:xfrm>
            <a:off x="433137" y="1412895"/>
            <a:ext cx="4981825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VIRUSES: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2000" i="1" dirty="0" smtClean="0"/>
              <a:t>Deformed Wing Virus (DWV)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2000" i="1" dirty="0" smtClean="0"/>
              <a:t>Black Queen Cell Virus (BQCV)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2000" i="1" dirty="0" smtClean="0"/>
              <a:t>Israeli Acute Paralysis Virus (IAPV) </a:t>
            </a:r>
          </a:p>
          <a:p>
            <a:pPr marL="1200150" lvl="2" indent="-285750">
              <a:buFont typeface="Arial" charset="0"/>
              <a:buChar char="•"/>
            </a:pPr>
            <a:endParaRPr lang="en-US" sz="2000" i="1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PARASITES:</a:t>
            </a:r>
          </a:p>
          <a:p>
            <a:pPr marL="1200150" lvl="4" indent="-285750">
              <a:buFont typeface="Arial" charset="0"/>
              <a:buChar char="•"/>
            </a:pPr>
            <a:r>
              <a:rPr lang="en-US" sz="2000" i="1" dirty="0" err="1" smtClean="0"/>
              <a:t>Nosema</a:t>
            </a:r>
            <a:r>
              <a:rPr lang="en-US" sz="2000" i="1" dirty="0" smtClean="0"/>
              <a:t> (</a:t>
            </a:r>
            <a:r>
              <a:rPr lang="en-US" sz="2000" i="1" dirty="0" err="1" smtClean="0"/>
              <a:t>ceranae</a:t>
            </a:r>
            <a:r>
              <a:rPr lang="en-US" sz="2000" i="1" dirty="0" smtClean="0"/>
              <a:t> </a:t>
            </a:r>
            <a:r>
              <a:rPr lang="en-US" sz="2000" i="1" dirty="0"/>
              <a:t>&amp;</a:t>
            </a:r>
            <a:r>
              <a:rPr lang="en-US" sz="2000" i="1" dirty="0" smtClean="0"/>
              <a:t> </a:t>
            </a:r>
            <a:r>
              <a:rPr lang="en-US" sz="2000" i="1" dirty="0" err="1" smtClean="0"/>
              <a:t>apis</a:t>
            </a:r>
            <a:r>
              <a:rPr lang="en-US" sz="2000" i="1" dirty="0" smtClean="0"/>
              <a:t>)</a:t>
            </a:r>
          </a:p>
          <a:p>
            <a:pPr marL="1200150" lvl="4" indent="-285750">
              <a:buFont typeface="Arial" charset="0"/>
              <a:buChar char="•"/>
            </a:pPr>
            <a:r>
              <a:rPr lang="en-US" sz="2000" i="1" dirty="0" err="1" smtClean="0"/>
              <a:t>Varroa</a:t>
            </a:r>
            <a:r>
              <a:rPr lang="en-US" sz="2000" i="1" dirty="0" smtClean="0"/>
              <a:t> Mite</a:t>
            </a:r>
          </a:p>
          <a:p>
            <a:pPr marL="1200150" lvl="4" indent="-285750">
              <a:buFont typeface="Arial" charset="0"/>
              <a:buChar char="•"/>
            </a:pP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OTHER PATHOGENS &amp; Pests:</a:t>
            </a:r>
          </a:p>
          <a:p>
            <a:pPr marL="1200150" lvl="6" indent="-285750">
              <a:buFont typeface="Arial" charset="0"/>
              <a:buChar char="•"/>
            </a:pPr>
            <a:r>
              <a:rPr lang="en-US" sz="2000" i="1" dirty="0" smtClean="0"/>
              <a:t>American Foulbrood (AFB)</a:t>
            </a:r>
          </a:p>
          <a:p>
            <a:pPr marL="1200150" lvl="6" indent="-285750">
              <a:buFont typeface="Arial" charset="0"/>
              <a:buChar char="•"/>
            </a:pPr>
            <a:r>
              <a:rPr lang="en-US" sz="2000" i="1" dirty="0" smtClean="0"/>
              <a:t>European Foulbrood (EFB)</a:t>
            </a:r>
          </a:p>
          <a:p>
            <a:pPr marL="1200150" lvl="6" indent="-285750">
              <a:buFont typeface="Arial" charset="0"/>
              <a:buChar char="•"/>
            </a:pPr>
            <a:r>
              <a:rPr lang="en-US" sz="2000" i="1" dirty="0" smtClean="0"/>
              <a:t>Chalk Brood</a:t>
            </a:r>
          </a:p>
          <a:p>
            <a:pPr marL="1200150" lvl="6" indent="-285750">
              <a:buFont typeface="Arial" charset="0"/>
              <a:buChar char="•"/>
            </a:pPr>
            <a:r>
              <a:rPr lang="en-US" sz="2000" i="1" dirty="0" smtClean="0"/>
              <a:t>Black shiny bee</a:t>
            </a:r>
          </a:p>
          <a:p>
            <a:pPr marL="1200150" lvl="6" indent="-285750">
              <a:buFont typeface="Arial" charset="0"/>
              <a:buChar char="•"/>
            </a:pPr>
            <a:r>
              <a:rPr lang="en-US" sz="2000" i="1" dirty="0"/>
              <a:t>Small Hive Beetle </a:t>
            </a:r>
          </a:p>
          <a:p>
            <a:pPr marL="1200150" lvl="6" indent="-285750">
              <a:buFont typeface="Arial" charset="0"/>
              <a:buChar char="•"/>
            </a:pPr>
            <a:endParaRPr lang="en-US" sz="2000" i="1" dirty="0" smtClean="0"/>
          </a:p>
          <a:p>
            <a:pPr marL="285750" indent="-285750">
              <a:buFont typeface="Arial" charset="0"/>
              <a:buChar char="•"/>
            </a:pP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963" y="1412895"/>
            <a:ext cx="2179638" cy="15606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94601" y="2147581"/>
            <a:ext cx="219557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Deformed wing Virus</a:t>
            </a:r>
          </a:p>
          <a:p>
            <a:r>
              <a:rPr lang="en-US" sz="1400" dirty="0" smtClean="0"/>
              <a:t>University of Florida, </a:t>
            </a:r>
          </a:p>
          <a:p>
            <a:r>
              <a:rPr lang="en-US" sz="1400" dirty="0" smtClean="0"/>
              <a:t>Entomology Dept.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546" y="3060128"/>
            <a:ext cx="2179638" cy="144945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090183" y="3709368"/>
            <a:ext cx="264668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Varroa</a:t>
            </a:r>
            <a:r>
              <a:rPr lang="en-US" i="1" dirty="0" smtClean="0"/>
              <a:t> destructor </a:t>
            </a:r>
          </a:p>
          <a:p>
            <a:r>
              <a:rPr lang="en-US" sz="1400" dirty="0" smtClean="0"/>
              <a:t>North Carolina State University, </a:t>
            </a:r>
          </a:p>
          <a:p>
            <a:r>
              <a:rPr lang="en-US" sz="1400" dirty="0" smtClean="0"/>
              <a:t>Cooperative Extension 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963" y="4702945"/>
            <a:ext cx="2585402" cy="145999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000365" y="5578162"/>
            <a:ext cx="2646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American Foulbrood</a:t>
            </a:r>
          </a:p>
          <a:p>
            <a:r>
              <a:rPr lang="en-US" sz="1400" dirty="0" smtClean="0"/>
              <a:t>Bee Informed Partnership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9030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898</TotalTime>
  <Words>401</Words>
  <Application>Microsoft Macintosh PowerPoint</Application>
  <PresentationFormat>Widescreen</PresentationFormat>
  <Paragraphs>97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Helvetica Neue</vt:lpstr>
      <vt:lpstr>Times New Roman</vt:lpstr>
      <vt:lpstr>Office Theme</vt:lpstr>
      <vt:lpstr>Bee local: A comparison of productivity and pathogen load in local vs. California re-queened colonies.</vt:lpstr>
      <vt:lpstr>The Team</vt:lpstr>
      <vt:lpstr>The question:</vt:lpstr>
      <vt:lpstr>The basic premise behind this study</vt:lpstr>
      <vt:lpstr>The basic premise behind this study</vt:lpstr>
      <vt:lpstr>Experimental Design</vt:lpstr>
      <vt:lpstr>Pictures of the Yards</vt:lpstr>
      <vt:lpstr>What did we sample for?</vt:lpstr>
      <vt:lpstr>Honey Bee Pathogens:</vt:lpstr>
      <vt:lpstr>Our Hypotheses:</vt:lpstr>
      <vt:lpstr>Colony Mass (growth)</vt:lpstr>
      <vt:lpstr>Frames of Brood (growth)</vt:lpstr>
      <vt:lpstr>Pollen Collection (foraging)</vt:lpstr>
      <vt:lpstr>Varroa Load (pathogens)</vt:lpstr>
      <vt:lpstr>Nosema Load (pathogens)</vt:lpstr>
      <vt:lpstr>Viral Load (pathogens)</vt:lpstr>
      <vt:lpstr>In summary:</vt:lpstr>
      <vt:lpstr>Implications:</vt:lpstr>
      <vt:lpstr>Acknowledgments</vt:lpstr>
      <vt:lpstr>Thank You!</vt:lpstr>
      <vt:lpstr>Questions?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sick: Effects of migratory beekeeping on honey bee disease</dc:title>
  <dc:creator>Alex Burnham</dc:creator>
  <cp:lastModifiedBy>Alex Burnham</cp:lastModifiedBy>
  <cp:revision>132</cp:revision>
  <cp:lastPrinted>2017-01-31T02:53:29Z</cp:lastPrinted>
  <dcterms:created xsi:type="dcterms:W3CDTF">2017-01-21T20:20:51Z</dcterms:created>
  <dcterms:modified xsi:type="dcterms:W3CDTF">2017-02-01T19:13:33Z</dcterms:modified>
</cp:coreProperties>
</file>

<file path=docProps/thumbnail.jpeg>
</file>